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016-1.png>
</file>

<file path=ppt/media/image-1017-1.png>
</file>

<file path=ppt/media/image-1018-1.png>
</file>

<file path=ppt/media/image-1019-1.png>
</file>

<file path=ppt/media/image-1020-1.png>
</file>

<file path=ppt/media/image-1021-1.png>
</file>

<file path=ppt/media/image-1022-1.png>
</file>

<file path=ppt/media/image-1023-1.png>
</file>

<file path=ppt/media/image-1024-1.png>
</file>

<file path=ppt/media/image-1025-1.png>
</file>

<file path=ppt/media/image-1026-1.png>
</file>

<file path=ppt/media/image-1027-1.png>
</file>

<file path=ppt/media/image-1028-1.png>
</file>

<file path=ppt/media/image-1029-1.png>
</file>

<file path=ppt/media/image-1030-1.png>
</file>

<file path=ppt/media/image-1031-1.png>
</file>

<file path=ppt/media/image-11-1.png>
</file>

<file path=ppt/media/image-12-1.png>
</file>

<file path=ppt/media/image-13-1.png>
</file>

<file path=ppt/media/image-14-1.png>
</file>

<file path=ppt/media/image-15-1.png>
</file>

<file path=ppt/media/image-15-2.png>
</file>

<file path=ppt/media/image-15-3.png>
</file>

<file path=ppt/media/image-15-4.png>
</file>

<file path=ppt/media/image-15-5.png>
</file>

<file path=ppt/media/image-15-6.png>
</file>

<file path=ppt/media/image-15-7.png>
</file>

<file path=ppt/media/image-15-8.png>
</file>

<file path=ppt/media/image-16-1.png>
</file>

<file path=ppt/media/image-16-2.png>
</file>

<file path=ppt/media/image-16-3.png>
</file>

<file path=ppt/media/image-17-1.png>
</file>

<file path=ppt/media/image-18-1.png>
</file>

<file path=ppt/media/image-19-1.png>
</file>

<file path=ppt/media/image-2-1.png>
</file>

<file path=ppt/media/image-21-1.png>
</file>

<file path=ppt/media/image-21-2.png>
</file>

<file path=ppt/media/image-21-3.png>
</file>

<file path=ppt/media/image-21-4.png>
</file>

<file path=ppt/media/image-21-5.png>
</file>

<file path=ppt/media/image-21-6.png>
</file>

<file path=ppt/media/image-21-7.png>
</file>

<file path=ppt/media/image-21-8.png>
</file>

<file path=ppt/media/image-22-1.png>
</file>

<file path=ppt/media/image-23-1.png>
</file>

<file path=ppt/media/image-23-2.png>
</file>

<file path=ppt/media/image-23-3.png>
</file>

<file path=ppt/media/image-23-4.png>
</file>

<file path=ppt/media/image-23-5.png>
</file>

<file path=ppt/media/image-24-1.png>
</file>

<file path=ppt/media/image-24-2.png>
</file>

<file path=ppt/media/image-24-3.png>
</file>

<file path=ppt/media/image-24-4.png>
</file>

<file path=ppt/media/image-24-5.png>
</file>

<file path=ppt/media/image-24-6.png>
</file>

<file path=ppt/media/image-24-7.png>
</file>

<file path=ppt/media/image-24-8.png>
</file>

<file path=ppt/media/image-25-1.png>
</file>

<file path=ppt/media/image-26-1.png>
</file>

<file path=ppt/media/image-27-1.png>
</file>

<file path=ppt/media/image-27-2.png>
</file>

<file path=ppt/media/image-27-3.png>
</file>

<file path=ppt/media/image-27-4.png>
</file>

<file path=ppt/media/image-27-5.png>
</file>

<file path=ppt/media/image-28-1.png>
</file>

<file path=ppt/media/image-29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1-1.png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2-1.png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3-1.png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4-1.png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5-1.png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6-1.png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7-1.png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8-1.png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9-1.pn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0-1.png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1-1.png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2-1.png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3-1.png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4-1.png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5-1.png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6-1.png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7-1.png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8-1.png"/><Relationship Id="rId2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29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30-1.png"/><Relationship Id="rId2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31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image" Target="../media/image-15-5.png"/><Relationship Id="rId6" Type="http://schemas.openxmlformats.org/officeDocument/2006/relationships/image" Target="../media/image-15-6.png"/><Relationship Id="rId7" Type="http://schemas.openxmlformats.org/officeDocument/2006/relationships/image" Target="../media/image-15-7.png"/><Relationship Id="rId8" Type="http://schemas.openxmlformats.org/officeDocument/2006/relationships/image" Target="../media/image-15-8.png"/><Relationship Id="rId9" Type="http://schemas.openxmlformats.org/officeDocument/2006/relationships/slideLayout" Target="../slideLayouts/slideLayout16.xml"/><Relationship Id="rId10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4" Type="http://schemas.openxmlformats.org/officeDocument/2006/relationships/slideLayout" Target="../slideLayouts/slideLayout17.xml"/><Relationship Id="rId5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8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9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20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image" Target="../media/image-21-2.png"/><Relationship Id="rId3" Type="http://schemas.openxmlformats.org/officeDocument/2006/relationships/image" Target="../media/image-21-3.png"/><Relationship Id="rId4" Type="http://schemas.openxmlformats.org/officeDocument/2006/relationships/image" Target="../media/image-21-4.png"/><Relationship Id="rId5" Type="http://schemas.openxmlformats.org/officeDocument/2006/relationships/image" Target="../media/image-21-5.png"/><Relationship Id="rId6" Type="http://schemas.openxmlformats.org/officeDocument/2006/relationships/image" Target="../media/image-21-6.png"/><Relationship Id="rId7" Type="http://schemas.openxmlformats.org/officeDocument/2006/relationships/image" Target="../media/image-21-7.png"/><Relationship Id="rId8" Type="http://schemas.openxmlformats.org/officeDocument/2006/relationships/image" Target="../media/image-21-8.png"/><Relationship Id="rId9" Type="http://schemas.openxmlformats.org/officeDocument/2006/relationships/slideLayout" Target="../slideLayouts/slideLayout22.xml"/><Relationship Id="rId10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23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image" Target="../media/image-23-2.png"/><Relationship Id="rId3" Type="http://schemas.openxmlformats.org/officeDocument/2006/relationships/image" Target="../media/image-23-3.png"/><Relationship Id="rId4" Type="http://schemas.openxmlformats.org/officeDocument/2006/relationships/image" Target="../media/image-23-4.png"/><Relationship Id="rId5" Type="http://schemas.openxmlformats.org/officeDocument/2006/relationships/image" Target="../media/image-23-5.png"/><Relationship Id="rId6" Type="http://schemas.openxmlformats.org/officeDocument/2006/relationships/slideLayout" Target="../slideLayouts/slideLayout24.xml"/><Relationship Id="rId7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image" Target="../media/image-24-2.png"/><Relationship Id="rId3" Type="http://schemas.openxmlformats.org/officeDocument/2006/relationships/image" Target="../media/image-24-3.png"/><Relationship Id="rId4" Type="http://schemas.openxmlformats.org/officeDocument/2006/relationships/image" Target="../media/image-24-4.png"/><Relationship Id="rId5" Type="http://schemas.openxmlformats.org/officeDocument/2006/relationships/image" Target="../media/image-24-5.png"/><Relationship Id="rId6" Type="http://schemas.openxmlformats.org/officeDocument/2006/relationships/image" Target="../media/image-24-6.png"/><Relationship Id="rId7" Type="http://schemas.openxmlformats.org/officeDocument/2006/relationships/image" Target="../media/image-24-7.png"/><Relationship Id="rId8" Type="http://schemas.openxmlformats.org/officeDocument/2006/relationships/image" Target="../media/image-24-8.png"/><Relationship Id="rId9" Type="http://schemas.openxmlformats.org/officeDocument/2006/relationships/slideLayout" Target="../slideLayouts/slideLayout25.xml"/><Relationship Id="rId10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26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27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image" Target="../media/image-27-2.png"/><Relationship Id="rId3" Type="http://schemas.openxmlformats.org/officeDocument/2006/relationships/image" Target="../media/image-27-3.png"/><Relationship Id="rId4" Type="http://schemas.openxmlformats.org/officeDocument/2006/relationships/image" Target="../media/image-27-4.png"/><Relationship Id="rId5" Type="http://schemas.openxmlformats.org/officeDocument/2006/relationships/image" Target="../media/image-27-5.png"/><Relationship Id="rId6" Type="http://schemas.openxmlformats.org/officeDocument/2006/relationships/slideLayout" Target="../slideLayouts/slideLayout28.xml"/><Relationship Id="rId7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slideLayout" Target="../slideLayouts/slideLayout30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hyperlink" Target="https://docs.python.org" TargetMode="External"/><Relationship Id="rId2" Type="http://schemas.openxmlformats.org/officeDocument/2006/relationships/slideLayout" Target="../slideLayouts/slideLayout3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8375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Implementación de Algoritmos de Búsqueda Binaria en Python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5025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 la ciencia de la computación, los algoritmos de búsqueda son fundamentales para la localización eficiente de elementos dentro de estructuras de datos. Este trabajo se centra en el estudio y la implementación del algoritmo de búsqueda binaria en Python.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6570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Analizaremos sus características, ventajas y desventajas frente a otros métodos de búsqueda, proporcionando una comprensión completa de este algoritmo esencial.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3570"/>
            <a:ext cx="106988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Características de la Versión Recursiva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69325"/>
            <a:ext cx="30964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Elegancia Matemática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5046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implementación recursiva refleja directamente la definición matemática del algoritmo, haciendo el código más intuitivo y fácil de entender conceptualmente.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Cada llamada recursiva resuelve exactamente el mismo problema pero en un espacio más reducido, siguiendo el principio de divide y vencerás.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169325"/>
            <a:ext cx="39856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Consideraciones de Memoria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75046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Utiliza el stack de llamadas para mantener el estado de cada recursión, lo que puede consumir más memoria en listas muy grandes.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overhead de las llamadas a función puede afectar ligeramente el rendimiento comparado con la versión iterativa.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943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421" y="3043118"/>
            <a:ext cx="5827990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Ejemplo Práctico de Uso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8421" y="3965972"/>
            <a:ext cx="13233559" cy="2852976"/>
          </a:xfrm>
          <a:prstGeom prst="roundRect">
            <a:avLst>
              <a:gd name="adj" fmla="val 2938"/>
            </a:avLst>
          </a:prstGeom>
          <a:solidFill>
            <a:srgbClr val="E2E4E9"/>
          </a:solidFill>
          <a:ln/>
        </p:spPr>
      </p:sp>
      <p:sp>
        <p:nvSpPr>
          <p:cNvPr id="5" name="Shape 2"/>
          <p:cNvSpPr/>
          <p:nvPr/>
        </p:nvSpPr>
        <p:spPr>
          <a:xfrm>
            <a:off x="688538" y="3965972"/>
            <a:ext cx="13253323" cy="2852976"/>
          </a:xfrm>
          <a:prstGeom prst="roundRect">
            <a:avLst>
              <a:gd name="adj" fmla="val 1049"/>
            </a:avLst>
          </a:prstGeom>
          <a:solidFill>
            <a:srgbClr val="E2E4E9"/>
          </a:solidFill>
          <a:ln/>
        </p:spPr>
      </p:sp>
      <p:sp>
        <p:nvSpPr>
          <p:cNvPr id="6" name="Text 3"/>
          <p:cNvSpPr/>
          <p:nvPr/>
        </p:nvSpPr>
        <p:spPr>
          <a:xfrm>
            <a:off x="888087" y="4115633"/>
            <a:ext cx="12854226" cy="2553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numeros = [1, 3, 5, 7, 9, 11, 13, 15, 17, 19, 21]</a:t>
            </a:r>
            <a:endParaRPr lang="en-US" sz="1550" dirty="0"/>
          </a:p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print("Búsqueda iterativa de 13:", busqueda_binaria_iterativa(numeros, 13))</a:t>
            </a:r>
            <a:endParaRPr lang="en-US" sz="1550" dirty="0"/>
          </a:p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print("Búsqueda recursiva de 20:", busqueda_binaria_recursiva(numeros, 20))</a:t>
            </a:r>
            <a:endParaRPr lang="en-US" sz="1550" dirty="0"/>
          </a:p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Salida:</a:t>
            </a:r>
            <a:endParaRPr lang="en-US" sz="1550" dirty="0"/>
          </a:p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Búsqueda iterativa de 13: 6</a:t>
            </a:r>
            <a:endParaRPr lang="en-US" sz="1550" dirty="0"/>
          </a:p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Búsqueda recursiva de 20: -1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98421" y="7043380"/>
            <a:ext cx="13233559" cy="638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Este ejemplo demuestra cómo ambas implementaciones manejan casos exitosos y fallidos. El valor 13 se encuentra en el índice 6, mientras que 20 no existe en la lista.</a:t>
            </a:r>
            <a:endParaRPr lang="en-US" sz="15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884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733" y="3323034"/>
            <a:ext cx="5176957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Análisis del Ejemplo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4733" y="5887760"/>
            <a:ext cx="13180933" cy="22860"/>
          </a:xfrm>
          <a:prstGeom prst="roundRect">
            <a:avLst>
              <a:gd name="adj" fmla="val 380460"/>
            </a:avLst>
          </a:prstGeom>
          <a:solidFill>
            <a:srgbClr val="C8CACF"/>
          </a:solidFill>
          <a:ln/>
        </p:spPr>
      </p:sp>
      <p:sp>
        <p:nvSpPr>
          <p:cNvPr id="5" name="Shape 2"/>
          <p:cNvSpPr/>
          <p:nvPr/>
        </p:nvSpPr>
        <p:spPr>
          <a:xfrm>
            <a:off x="3943707" y="5266670"/>
            <a:ext cx="22860" cy="621149"/>
          </a:xfrm>
          <a:prstGeom prst="roundRect">
            <a:avLst>
              <a:gd name="adj" fmla="val 380460"/>
            </a:avLst>
          </a:prstGeom>
          <a:solidFill>
            <a:srgbClr val="C8CACF"/>
          </a:solidFill>
          <a:ln/>
        </p:spPr>
      </p:sp>
      <p:sp>
        <p:nvSpPr>
          <p:cNvPr id="6" name="Shape 3"/>
          <p:cNvSpPr/>
          <p:nvPr/>
        </p:nvSpPr>
        <p:spPr>
          <a:xfrm>
            <a:off x="3722251" y="5654814"/>
            <a:ext cx="465892" cy="465892"/>
          </a:xfrm>
          <a:prstGeom prst="roundRect">
            <a:avLst>
              <a:gd name="adj" fmla="val 18668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799880" y="5693569"/>
            <a:ext cx="310515" cy="388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661047" y="4280654"/>
            <a:ext cx="2588419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Búsqueda Exitosa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31783" y="4728329"/>
            <a:ext cx="604694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número 13 se localiza en el índice 6 de la lista ordenada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03651" y="5887700"/>
            <a:ext cx="22860" cy="621149"/>
          </a:xfrm>
          <a:prstGeom prst="roundRect">
            <a:avLst>
              <a:gd name="adj" fmla="val 380460"/>
            </a:avLst>
          </a:prstGeom>
          <a:solidFill>
            <a:srgbClr val="C8CACF"/>
          </a:solidFill>
          <a:ln/>
        </p:spPr>
      </p:sp>
      <p:sp>
        <p:nvSpPr>
          <p:cNvPr id="11" name="Shape 8"/>
          <p:cNvSpPr/>
          <p:nvPr/>
        </p:nvSpPr>
        <p:spPr>
          <a:xfrm>
            <a:off x="7082195" y="5654814"/>
            <a:ext cx="465892" cy="465892"/>
          </a:xfrm>
          <a:prstGeom prst="roundRect">
            <a:avLst>
              <a:gd name="adj" fmla="val 18668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59823" y="5693569"/>
            <a:ext cx="310515" cy="388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6020991" y="6715958"/>
            <a:ext cx="2588419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Búsqueda Fallida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4291727" y="7163633"/>
            <a:ext cx="604694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número 20 no existe, retornando -1 como indicador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0663595" y="5266670"/>
            <a:ext cx="22860" cy="621149"/>
          </a:xfrm>
          <a:prstGeom prst="roundRect">
            <a:avLst>
              <a:gd name="adj" fmla="val 380460"/>
            </a:avLst>
          </a:prstGeom>
          <a:solidFill>
            <a:srgbClr val="C8CACF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42138" y="5654814"/>
            <a:ext cx="465892" cy="465892"/>
          </a:xfrm>
          <a:prstGeom prst="roundRect">
            <a:avLst>
              <a:gd name="adj" fmla="val 18668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19767" y="5693569"/>
            <a:ext cx="310515" cy="388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9380934" y="4280654"/>
            <a:ext cx="2588419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Consistencia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51671" y="4728329"/>
            <a:ext cx="604694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Ambas versiones producen resultados idénticos y confiables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476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Búsqueda Lineal: El Método Tradicional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0538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lineal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recorre secuencialmente cada elemento de la lista hasta encontrar el objetivo o llegar al final. Este método es simple pero ineficiente para colecciones grandes.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 complejidad es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O(n)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lo cual significa que el tiempo de ejecución crece linealmente con el tamaño de la lista. En el peor caso, debe examinar todos los elementos.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9310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Aunque es menos eficiente, la búsqueda lineal tiene la ventaja de funcionar con listas no ordenadas, lo que la hace útil en ciertos escenarios específicos.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34370"/>
            <a:ext cx="77290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Comparación de Algoritmos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83311"/>
            <a:ext cx="13042821" cy="1966198"/>
          </a:xfrm>
          <a:prstGeom prst="roundRect">
            <a:avLst>
              <a:gd name="adj" fmla="val 484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59093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462" y="4734639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Algoritmo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289108" y="4734639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Complejidad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5943" y="4734639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Lista Ordenada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802779" y="4734639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Uso de Memoria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01410" y="524125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28462" y="5384959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Lineal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289108" y="5384959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O(n)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5943" y="5384959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 requerida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802779" y="5384959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O(1)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801410" y="589157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28462" y="6035278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Binaria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4289108" y="6035278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O(log n)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7545943" y="6035278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Sí requerida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802779" y="6035278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O(1) iterativa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93790" y="680466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tabla muestra las diferencias fundamentales entre ambos enfoques. La búsqueda binaria es exponencialmente más rápida pero requiere datos ordenados.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88817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Ventajas de la Búsqueda Binaria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919764" y="2861548"/>
            <a:ext cx="31128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Velocidad Excepcional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4238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Complejidad logarítmica O(log n) vs O(n) lineal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362" y="3665458"/>
            <a:ext cx="318968" cy="3986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97628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Escalabilidad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597628" y="3533418"/>
            <a:ext cx="4238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Rendimiento superior en listas grandes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6713" y="3665458"/>
            <a:ext cx="318968" cy="3986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97628" y="5314117"/>
            <a:ext cx="30176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Eficiencia de Memoria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597628" y="5804535"/>
            <a:ext cx="42389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Uso constante de espacio en versión iterativa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6713" y="5327809"/>
            <a:ext cx="318968" cy="39862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975842" y="5495568"/>
            <a:ext cx="30568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Implementación Clara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985986"/>
            <a:ext cx="4238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Algoritmo elegante y bien definido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24362" y="5327809"/>
            <a:ext cx="318968" cy="39862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374"/>
            <a:ext cx="74864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Limitaciones y Desventajas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40781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1167" y="2894886"/>
            <a:ext cx="318968" cy="398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94328" y="2667595"/>
            <a:ext cx="37385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Requisito de Ordenamiento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194328" y="3158014"/>
            <a:ext cx="48528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Solo funciona con listas previamente ordenadas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8CACF"/>
          </a:solidFill>
          <a:ln/>
        </p:spPr>
      </p:sp>
      <p:sp>
        <p:nvSpPr>
          <p:cNvPr id="8" name="Shape 5"/>
          <p:cNvSpPr/>
          <p:nvPr/>
        </p:nvSpPr>
        <p:spPr>
          <a:xfrm>
            <a:off x="793790" y="3861078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089" y="4315182"/>
            <a:ext cx="318968" cy="39862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68171" y="4087892"/>
            <a:ext cx="32613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Costo de Ordenamiento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368171" y="4578310"/>
            <a:ext cx="52389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Puede requerir tiempo adicional para ordenar datos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254704" y="5152787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8CACF"/>
          </a:solidFill>
          <a:ln/>
        </p:spPr>
      </p:sp>
      <p:sp>
        <p:nvSpPr>
          <p:cNvPr id="13" name="Shape 9"/>
          <p:cNvSpPr/>
          <p:nvPr/>
        </p:nvSpPr>
        <p:spPr>
          <a:xfrm>
            <a:off x="793790" y="5281374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011" y="5916930"/>
            <a:ext cx="318968" cy="3986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42014" y="5508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Acceso Aleatorio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42014" y="5998607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Necesita estructuras que permitan acceso directo por índice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8208050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Rendimiento en Diferentes Tamaños de Lista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206341"/>
            <a:ext cx="13558123" cy="713279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624977" y="8339137"/>
            <a:ext cx="153114" cy="153114"/>
          </a:xfrm>
          <a:prstGeom prst="roundRect">
            <a:avLst>
              <a:gd name="adj" fmla="val 11944"/>
            </a:avLst>
          </a:prstGeom>
          <a:solidFill>
            <a:srgbClr val="21242B"/>
          </a:solidFill>
          <a:ln/>
        </p:spPr>
      </p:sp>
      <p:sp>
        <p:nvSpPr>
          <p:cNvPr id="5" name="Text 2"/>
          <p:cNvSpPr/>
          <p:nvPr/>
        </p:nvSpPr>
        <p:spPr>
          <a:xfrm>
            <a:off x="3839051" y="8339137"/>
            <a:ext cx="1114782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Tamaño de Lista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6640830" y="8339137"/>
            <a:ext cx="153114" cy="153114"/>
          </a:xfrm>
          <a:prstGeom prst="roundRect">
            <a:avLst>
              <a:gd name="adj" fmla="val 11944"/>
            </a:avLst>
          </a:prstGeom>
          <a:solidFill>
            <a:srgbClr val="424656"/>
          </a:solidFill>
          <a:ln/>
        </p:spPr>
      </p:sp>
      <p:sp>
        <p:nvSpPr>
          <p:cNvPr id="7" name="Text 4"/>
          <p:cNvSpPr/>
          <p:nvPr/>
        </p:nvSpPr>
        <p:spPr>
          <a:xfrm>
            <a:off x="6854904" y="8339137"/>
            <a:ext cx="1134428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Lineal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9676448" y="8339137"/>
            <a:ext cx="153114" cy="153114"/>
          </a:xfrm>
          <a:prstGeom prst="roundRect">
            <a:avLst>
              <a:gd name="adj" fmla="val 11944"/>
            </a:avLst>
          </a:prstGeom>
          <a:solidFill>
            <a:srgbClr val="626980"/>
          </a:solidFill>
          <a:ln/>
        </p:spPr>
      </p:sp>
      <p:sp>
        <p:nvSpPr>
          <p:cNvPr id="9" name="Text 6"/>
          <p:cNvSpPr/>
          <p:nvPr/>
        </p:nvSpPr>
        <p:spPr>
          <a:xfrm>
            <a:off x="9890522" y="8339137"/>
            <a:ext cx="1206579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Binaria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gráfico demuestra la diferencia exponencial en el número promedio de comparaciones necesarias. Mientras la búsqueda lineal crece proporcionalmente, la binaria se mantiene logarítmica.</a:t>
            </a:r>
            <a:endParaRPr lang="en-US" sz="12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5773"/>
            <a:ext cx="57928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Casos de Uso Ideales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4714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474714"/>
            <a:ext cx="36180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Bases de Datos Indexadas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965133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eficiente en índices ordenados de bases de datos relacionales y sistemas de gestión de información empresarial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17752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3917752"/>
            <a:ext cx="29383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Sistemas de Archivos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08170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Localización rápida de archivos en directorios ordenados y sistemas de almacenamiento distribuido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360789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5360789"/>
            <a:ext cx="32942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Aplicaciones Científicas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851208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en conjuntos de datos ordenados para análisis estadístico y procesamiento de información científica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8854" y="716280"/>
            <a:ext cx="7821335" cy="520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Implementación con Manejo de Errores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6068854" y="1485900"/>
            <a:ext cx="7979093" cy="5307806"/>
          </a:xfrm>
          <a:prstGeom prst="roundRect">
            <a:avLst>
              <a:gd name="adj" fmla="val 1317"/>
            </a:avLst>
          </a:prstGeom>
          <a:solidFill>
            <a:srgbClr val="E2E4E9"/>
          </a:solidFill>
          <a:ln/>
        </p:spPr>
      </p:sp>
      <p:sp>
        <p:nvSpPr>
          <p:cNvPr id="5" name="Shape 2"/>
          <p:cNvSpPr/>
          <p:nvPr/>
        </p:nvSpPr>
        <p:spPr>
          <a:xfrm>
            <a:off x="6060638" y="1485900"/>
            <a:ext cx="7995523" cy="5307806"/>
          </a:xfrm>
          <a:prstGeom prst="roundRect">
            <a:avLst>
              <a:gd name="adj" fmla="val 470"/>
            </a:avLst>
          </a:prstGeom>
          <a:solidFill>
            <a:srgbClr val="E2E4E9"/>
          </a:solidFill>
          <a:ln/>
        </p:spPr>
      </p:sp>
      <p:sp>
        <p:nvSpPr>
          <p:cNvPr id="6" name="Text 3"/>
          <p:cNvSpPr/>
          <p:nvPr/>
        </p:nvSpPr>
        <p:spPr>
          <a:xfrm>
            <a:off x="6226969" y="1610678"/>
            <a:ext cx="7662863" cy="5058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busqueda_binaria_robusta(lista, objetivo):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not lista: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raise ValueError("La lista no puede estar vacía")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not all(lista[i] &lt;= lista[i+1] for i in range(len(lista)-1)):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raise ValueError("La lista debe estar ordenada")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inicio, fin = 0, len(lista) - 1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while inicio &lt;= fin: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medio = (inicio + fin) // 2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if lista[medio] == objetivo: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return medio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elif lista[medio] &lt; objetivo: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inicio = medio + 1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else: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fin = medio - 1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-1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6068854" y="6980872"/>
            <a:ext cx="7979093" cy="532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Esta versión mejorada incluye validaciones para garantizar que la lista esté ordenada y no vacía, mejorando la robustez del código.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902" y="922020"/>
            <a:ext cx="7267932" cy="659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Objetivos de la Investigación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38902" y="1898452"/>
            <a:ext cx="475059" cy="475059"/>
          </a:xfrm>
          <a:prstGeom prst="roundRect">
            <a:avLst>
              <a:gd name="adj" fmla="val 18667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18078" y="1938040"/>
            <a:ext cx="316706" cy="395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25059" y="1970961"/>
            <a:ext cx="4030028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Comprender el Funcionamiento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425059" y="2427565"/>
            <a:ext cx="6980039" cy="675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Analizar en profundidad el algoritmo de búsqueda binaria y sus principios fundamentales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38902" y="3525083"/>
            <a:ext cx="475059" cy="475059"/>
          </a:xfrm>
          <a:prstGeom prst="roundRect">
            <a:avLst>
              <a:gd name="adj" fmla="val 18667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18078" y="3564672"/>
            <a:ext cx="316706" cy="395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25059" y="3597593"/>
            <a:ext cx="2995493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Implementar en Python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425059" y="4054197"/>
            <a:ext cx="6980039" cy="337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Desarrollar versiones iterativa y recursiva del algoritmo utilizando Python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38902" y="4814054"/>
            <a:ext cx="475059" cy="475059"/>
          </a:xfrm>
          <a:prstGeom prst="roundRect">
            <a:avLst>
              <a:gd name="adj" fmla="val 18667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18078" y="4853642"/>
            <a:ext cx="316706" cy="395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25059" y="4886563"/>
            <a:ext cx="2639258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Comparar Eficiencia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425059" y="5343168"/>
            <a:ext cx="6980039" cy="675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Evaluar el rendimiento frente a la búsqueda lineal en diferentes escenarios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38902" y="6440686"/>
            <a:ext cx="475059" cy="475059"/>
          </a:xfrm>
          <a:prstGeom prst="roundRect">
            <a:avLst>
              <a:gd name="adj" fmla="val 18667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18078" y="6480274"/>
            <a:ext cx="316706" cy="395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25059" y="6513195"/>
            <a:ext cx="270998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Evaluar Aplicabilidad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425059" y="6969800"/>
            <a:ext cx="6980039" cy="337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Determinar los casos de uso más apropiados para este algoritmo</a:t>
            </a:r>
            <a:endParaRPr lang="en-US" sz="16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3570"/>
            <a:ext cx="74858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Optimizaciones Avanzadas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69325"/>
            <a:ext cx="30500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Búsqueda Interpolada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5046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Para datos uniformemente distribuidos, la búsqueda interpolada puede estimar mejor la posición del elemento objetivo, reduciendo el número de comparaciones necesarias.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40615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Utiliza la distribución de valores para hacer predicciones más inteligentes sobre dónde buscar el elemento.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169325"/>
            <a:ext cx="31630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Búsqueda Exponencial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75046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Cuando no se conoce el tamaño de la lista, la búsqueda exponencial encuentra primero un rango apropiado antes de aplicar búsqueda binaria.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Especialmente útil en listas infinitas o de tamaño desconocido donde la búsqueda binaria tradicional no es aplicable.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683" y="554593"/>
            <a:ext cx="5734169" cy="630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Variantes del Algoritmo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2423" y="1587818"/>
            <a:ext cx="1635800" cy="1483995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579" y="2344936"/>
            <a:ext cx="283488" cy="3543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029795" y="1950601"/>
            <a:ext cx="3743325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Búsqueda del Primer Elemento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5029795" y="2386608"/>
            <a:ext cx="5113615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Encuentra la primera ocurrencia en listas con duplicados</a:t>
            </a:r>
            <a:endParaRPr lang="en-US" sz="1550" dirty="0"/>
          </a:p>
        </p:txBody>
      </p:sp>
      <p:sp>
        <p:nvSpPr>
          <p:cNvPr id="7" name="Shape 3"/>
          <p:cNvSpPr/>
          <p:nvPr/>
        </p:nvSpPr>
        <p:spPr>
          <a:xfrm>
            <a:off x="4878586" y="3087410"/>
            <a:ext cx="8995767" cy="11430"/>
          </a:xfrm>
          <a:prstGeom prst="roundRect">
            <a:avLst>
              <a:gd name="adj" fmla="val 740878"/>
            </a:avLst>
          </a:prstGeom>
          <a:solidFill>
            <a:srgbClr val="C8CACF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583" y="3122176"/>
            <a:ext cx="3271599" cy="1483995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8579" y="3687008"/>
            <a:ext cx="283488" cy="35433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847755" y="3484959"/>
            <a:ext cx="3739515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Búsqueda del Último Elemento</a:t>
            </a:r>
            <a:endParaRPr lang="en-US" sz="1950" dirty="0"/>
          </a:p>
        </p:txBody>
      </p:sp>
      <p:sp>
        <p:nvSpPr>
          <p:cNvPr id="11" name="Text 5"/>
          <p:cNvSpPr/>
          <p:nvPr/>
        </p:nvSpPr>
        <p:spPr>
          <a:xfrm>
            <a:off x="5847755" y="3920966"/>
            <a:ext cx="4421624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Localiza la última ocurrencia de un valor repetido</a:t>
            </a:r>
            <a:endParaRPr lang="en-US" sz="1550" dirty="0"/>
          </a:p>
        </p:txBody>
      </p:sp>
      <p:sp>
        <p:nvSpPr>
          <p:cNvPr id="12" name="Shape 6"/>
          <p:cNvSpPr/>
          <p:nvPr/>
        </p:nvSpPr>
        <p:spPr>
          <a:xfrm>
            <a:off x="5696545" y="4621768"/>
            <a:ext cx="8177808" cy="11430"/>
          </a:xfrm>
          <a:prstGeom prst="roundRect">
            <a:avLst>
              <a:gd name="adj" fmla="val 740878"/>
            </a:avLst>
          </a:prstGeom>
          <a:solidFill>
            <a:srgbClr val="C8CACF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6623" y="4656534"/>
            <a:ext cx="4907518" cy="148399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8579" y="5221367"/>
            <a:ext cx="283488" cy="35433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665714" y="5019318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Búsqueda de Rango</a:t>
            </a:r>
            <a:endParaRPr lang="en-US" sz="1950" dirty="0"/>
          </a:p>
        </p:txBody>
      </p:sp>
      <p:sp>
        <p:nvSpPr>
          <p:cNvPr id="16" name="Text 8"/>
          <p:cNvSpPr/>
          <p:nvPr/>
        </p:nvSpPr>
        <p:spPr>
          <a:xfrm>
            <a:off x="6665714" y="5455325"/>
            <a:ext cx="5537716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Encuentra todos los elementos dentro de un rango específico</a:t>
            </a:r>
            <a:endParaRPr lang="en-US" sz="1550" dirty="0"/>
          </a:p>
        </p:txBody>
      </p:sp>
      <p:sp>
        <p:nvSpPr>
          <p:cNvPr id="17" name="Shape 9"/>
          <p:cNvSpPr/>
          <p:nvPr/>
        </p:nvSpPr>
        <p:spPr>
          <a:xfrm>
            <a:off x="6514505" y="6156127"/>
            <a:ext cx="7359848" cy="11430"/>
          </a:xfrm>
          <a:prstGeom prst="roundRect">
            <a:avLst>
              <a:gd name="adj" fmla="val 740878"/>
            </a:avLst>
          </a:prstGeom>
          <a:solidFill>
            <a:srgbClr val="C8CACF"/>
          </a:solidFill>
          <a:ln/>
        </p:spPr>
      </p:sp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664" y="6190893"/>
            <a:ext cx="6543318" cy="1483995"/>
          </a:xfrm>
          <a:prstGeom prst="rect">
            <a:avLst/>
          </a:prstGeom>
        </p:spPr>
      </p:pic>
      <p:pic>
        <p:nvPicPr>
          <p:cNvPr id="19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68579" y="6755725"/>
            <a:ext cx="283488" cy="354330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7483554" y="6392466"/>
            <a:ext cx="281463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Búsqueda Aproximada</a:t>
            </a:r>
            <a:endParaRPr lang="en-US" sz="1950" dirty="0"/>
          </a:p>
        </p:txBody>
      </p:sp>
      <p:sp>
        <p:nvSpPr>
          <p:cNvPr id="21" name="Text 11"/>
          <p:cNvSpPr/>
          <p:nvPr/>
        </p:nvSpPr>
        <p:spPr>
          <a:xfrm>
            <a:off x="7483554" y="6828473"/>
            <a:ext cx="623958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Localiza el elemento más cercano cuando no existe coincidencia exacta</a:t>
            </a:r>
            <a:endParaRPr lang="en-US" sz="15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50099"/>
            <a:ext cx="67073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Pruebas de Rendimiento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387"/>
            <a:ext cx="4120753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1000x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24664" y="5844183"/>
            <a:ext cx="34588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Mejora en Listas Grandes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334601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Hasta 1000 veces más rápido que búsqueda lineal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54704" y="4812387"/>
            <a:ext cx="4120872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0.001ms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58441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Tiempo Promedio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4704" y="6334601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Milisegundos para listas de millones de elementos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715738" y="4812387"/>
            <a:ext cx="4120753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99.9%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9715738" y="5844183"/>
            <a:ext cx="41207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Reducción de Comparaciones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5738" y="6688931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Drástica disminución en operaciones necesarias</a:t>
            </a:r>
            <a:endParaRPr lang="en-US" sz="175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10928"/>
            <a:ext cx="102231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Aplicaciones en Estructuras de Datos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69951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4794528"/>
            <a:ext cx="22542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Árboles Binarios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87579" y="5284946"/>
            <a:ext cx="225421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Base fundamental para árboles de búsqueda binaria y estructuras balanceadas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278" y="469951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919067" y="4794528"/>
            <a:ext cx="225432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Índices de Base de Datos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919067" y="5639276"/>
            <a:ext cx="225432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Implementación en sistemas de gestión de bases de datos para consultas eficientes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469951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50674" y="4794528"/>
            <a:ext cx="225432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Algoritmos de Ordenamiento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250674" y="5639276"/>
            <a:ext cx="225432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Componente clave en algoritmos híbridos como Timsort de Python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88491" y="469951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582281" y="4794528"/>
            <a:ext cx="225432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Motores de Búsqueda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1582281" y="5639276"/>
            <a:ext cx="225432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Optimización de consultas en índices invertidos y sistemas de recuperación</a:t>
            </a:r>
            <a:endParaRPr lang="en-US" sz="17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00054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Consideraciones de Implementación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674019" y="2861548"/>
            <a:ext cx="30184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Validación de Entrada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Verificar que la lista esté ordenada antes de ejecutar el algoritmo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731" y="317658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3250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Manejo de Casos Límite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Gestionar listas vacías, elementos únicos y valores fuera de rango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2604" y="3565088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4117"/>
            <a:ext cx="28981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Pruebas Exhaustivas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Implementar tests unitarios para todos los escenarios posibles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4103" y="5790962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668542" y="5314117"/>
            <a:ext cx="30239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Documentación Clara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Proporcionar ejemplos de uso y especificaciones de comportamiento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8230" y="5402461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52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Comparación con Otros Algoritmos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52926"/>
            <a:ext cx="7556421" cy="5081349"/>
          </a:xfrm>
          <a:prstGeom prst="roundRect">
            <a:avLst>
              <a:gd name="adj" fmla="val 187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460546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462" y="2604254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Algoritmo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917508" y="2604254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Complejidad Temporal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02743" y="2604254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Complejidad Espacial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687979" y="2604254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Requisitos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01410" y="3473767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28462" y="3617476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Lineal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917508" y="3617476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O(n)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743" y="3617476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O(1)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687979" y="3617476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Ninguno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801410" y="4486989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28462" y="4630698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Binaria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2917508" y="4630698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O(log n)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4802743" y="4630698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O(1)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687979" y="4630698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Lista ordenada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801410" y="5500211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1028462" y="5643920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Hash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2917508" y="5643920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O(1) promedio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4802743" y="5643920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O(n)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6687979" y="5643920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Función hash</a:t>
            </a:r>
            <a:endParaRPr lang="en-US" sz="1750" dirty="0"/>
          </a:p>
        </p:txBody>
      </p:sp>
      <p:sp>
        <p:nvSpPr>
          <p:cNvPr id="25" name="Shape 22"/>
          <p:cNvSpPr/>
          <p:nvPr/>
        </p:nvSpPr>
        <p:spPr>
          <a:xfrm>
            <a:off x="801410" y="6513433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1028462" y="6657142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en Árbol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2917508" y="6657142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O(log n)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4802743" y="6657142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O(n)</a:t>
            </a:r>
            <a:endParaRPr lang="en-US" sz="1750" dirty="0"/>
          </a:p>
        </p:txBody>
      </p:sp>
      <p:sp>
        <p:nvSpPr>
          <p:cNvPr id="29" name="Text 26"/>
          <p:cNvSpPr/>
          <p:nvPr/>
        </p:nvSpPr>
        <p:spPr>
          <a:xfrm>
            <a:off x="6687979" y="6657142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Estructura de árbol</a:t>
            </a:r>
            <a:endParaRPr lang="en-US" sz="17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5334"/>
            <a:ext cx="107634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Errores Comunes en la Implementación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74275"/>
            <a:ext cx="4196358" cy="2765227"/>
          </a:xfrm>
          <a:prstGeom prst="roundRect">
            <a:avLst>
              <a:gd name="adj" fmla="val 3445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908709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Desbordamiento de Enteros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753457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Usar (inicio + fin) // 2 puede causar overflow. Es mejor usar inicio + (fin - inicio) // 2 para evitar este problema en listas muy grandes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674275"/>
            <a:ext cx="4196358" cy="2765227"/>
          </a:xfrm>
          <a:prstGeom prst="roundRect">
            <a:avLst>
              <a:gd name="adj" fmla="val 3445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4908709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Condiciones de Parada Incorrectas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753457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 manejar correctamente los casos donde inicio &gt; fin puede resultar en bucles infinitos o resultados incorrectos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674275"/>
            <a:ext cx="4196358" cy="2765227"/>
          </a:xfrm>
          <a:prstGeom prst="roundRect">
            <a:avLst>
              <a:gd name="adj" fmla="val 3445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4908709"/>
            <a:ext cx="31913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Índices Fuera de Rango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39912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 validar los límites de la lista puede causar errores de acceso a memoria o excepciones de índice</a:t>
            </a:r>
            <a:endParaRPr lang="en-US" sz="17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370" y="832961"/>
            <a:ext cx="7336393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Mejores Prácticas de Desarrollo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70" y="1724025"/>
            <a:ext cx="963335" cy="14181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26669" y="1916668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Código Limpio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926669" y="2333268"/>
            <a:ext cx="654296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Utilizar nombres de variables descriptivos y comentarios claros para facilitar el mantenimiento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70" y="3142178"/>
            <a:ext cx="963335" cy="14181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26669" y="3334822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Testing Riguroso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926669" y="3751421"/>
            <a:ext cx="654296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Implementar pruebas unitarias que cubran casos normales, límite y excepcionales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" y="4560332"/>
            <a:ext cx="963335" cy="14181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26669" y="4752975"/>
            <a:ext cx="2488644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Optimización Medida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926669" y="5169575"/>
            <a:ext cx="654296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Realizar benchmarks antes de optimizar para identificar cuellos de botella reales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370" y="5978485"/>
            <a:ext cx="963335" cy="141815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26669" y="6171128"/>
            <a:ext cx="3081814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Documentación Completa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1926669" y="6587728"/>
            <a:ext cx="654296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Incluir ejemplos de uso, complejidad y limitaciones en la documentación del código</a:t>
            </a:r>
            <a:endParaRPr lang="en-US" sz="15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034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901" y="3318391"/>
            <a:ext cx="10335220" cy="650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Impacto en la Ciencia de la Computación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8901" y="5897999"/>
            <a:ext cx="13172599" cy="22860"/>
          </a:xfrm>
          <a:prstGeom prst="roundRect">
            <a:avLst>
              <a:gd name="adj" fmla="val 382664"/>
            </a:avLst>
          </a:prstGeom>
          <a:solidFill>
            <a:srgbClr val="C8CACF"/>
          </a:solidFill>
          <a:ln/>
        </p:spPr>
      </p:sp>
      <p:sp>
        <p:nvSpPr>
          <p:cNvPr id="5" name="Shape 2"/>
          <p:cNvSpPr/>
          <p:nvPr/>
        </p:nvSpPr>
        <p:spPr>
          <a:xfrm>
            <a:off x="3945374" y="5273338"/>
            <a:ext cx="22860" cy="624721"/>
          </a:xfrm>
          <a:prstGeom prst="roundRect">
            <a:avLst>
              <a:gd name="adj" fmla="val 382664"/>
            </a:avLst>
          </a:prstGeom>
          <a:solidFill>
            <a:srgbClr val="C8CACF"/>
          </a:solidFill>
          <a:ln/>
        </p:spPr>
      </p:sp>
      <p:sp>
        <p:nvSpPr>
          <p:cNvPr id="6" name="Shape 3"/>
          <p:cNvSpPr/>
          <p:nvPr/>
        </p:nvSpPr>
        <p:spPr>
          <a:xfrm>
            <a:off x="3722608" y="5663744"/>
            <a:ext cx="468511" cy="468511"/>
          </a:xfrm>
          <a:prstGeom prst="roundRect">
            <a:avLst>
              <a:gd name="adj" fmla="val 18671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00654" y="5702737"/>
            <a:ext cx="312301" cy="390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655213" y="4281488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Fundamento Teórico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37141" y="4731782"/>
            <a:ext cx="603968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Base para el análisis de algoritmos y complejidad computacional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03532" y="5897940"/>
            <a:ext cx="22860" cy="624721"/>
          </a:xfrm>
          <a:prstGeom prst="roundRect">
            <a:avLst>
              <a:gd name="adj" fmla="val 382664"/>
            </a:avLst>
          </a:prstGeom>
          <a:solidFill>
            <a:srgbClr val="C8CACF"/>
          </a:solidFill>
          <a:ln/>
        </p:spPr>
      </p:sp>
      <p:sp>
        <p:nvSpPr>
          <p:cNvPr id="11" name="Shape 8"/>
          <p:cNvSpPr/>
          <p:nvPr/>
        </p:nvSpPr>
        <p:spPr>
          <a:xfrm>
            <a:off x="7080766" y="5663744"/>
            <a:ext cx="468511" cy="468511"/>
          </a:xfrm>
          <a:prstGeom prst="roundRect">
            <a:avLst>
              <a:gd name="adj" fmla="val 18671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58811" y="5702737"/>
            <a:ext cx="312301" cy="390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5876330" y="6731079"/>
            <a:ext cx="2877622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Aplicaciones Prácticas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4295299" y="7181374"/>
            <a:ext cx="603968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Implementación en sistemas reales y bibliotecas de software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0661809" y="5273338"/>
            <a:ext cx="22860" cy="624721"/>
          </a:xfrm>
          <a:prstGeom prst="roundRect">
            <a:avLst>
              <a:gd name="adj" fmla="val 382664"/>
            </a:avLst>
          </a:prstGeom>
          <a:solidFill>
            <a:srgbClr val="C8CACF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39043" y="5663744"/>
            <a:ext cx="468511" cy="468511"/>
          </a:xfrm>
          <a:prstGeom prst="roundRect">
            <a:avLst>
              <a:gd name="adj" fmla="val 18671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17088" y="5702737"/>
            <a:ext cx="312301" cy="390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9371648" y="4281488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Evolución Continua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53576" y="4731782"/>
            <a:ext cx="603968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Inspiración para algoritmos más avanzados y especializados</a:t>
            </a:r>
            <a:endParaRPr lang="en-US" sz="16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20666"/>
            <a:ext cx="68519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Conclusiones del Estudio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56960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búsqueda binaria es un algoritmo sumamente eficiente cuando se trabaja con listas ordenadas. Su implementación en Python resulta sencilla tanto en su forma iterativa como recursiva, y es ampliamente superior a la búsqueda lineal en términos de rendimiento.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7636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 importante destacar que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 uso está limitado a colecciones previamente ordenadas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En situaciones donde no se garantiza el orden, una búsqueda lineal puede ser la única opción sin ordenar la lista primero.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2022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Este estudio demuestra la importancia de elegir el algoritmo de búsqueda adecuado según las características específicas del problema y los requisitos de rendimiento del sistema.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662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¿Qué es la Búsqueda Binaria?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2393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búsqueda binaria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es un algoritmo que permite encontrar un elemento en una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lista ordenada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dividiendo el espacio de búsqueda en mitades. Este método es extraordinariamente eficiente para localizar elementos específicos.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3069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algoritmo comienza comparando el elemento objetivo con el valor medio de la lista, tomando decisiones basadas en esta comparación para reducir sistemáticamente el área de búsqueda.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97455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 eficiencia radica en la eliminación de la mitad de los elementos restantes en cada iteración, lo que resulta en un rendimiento logarítmico excepcional.</a:t>
            </a:r>
            <a:endParaRPr lang="en-US" sz="17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8932"/>
            <a:ext cx="71513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Referencias Bibliográficas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913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Cormen, T. et al.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Introduction to Algorithms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Referencia fundamental para algoritmos y estructuras de datos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335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Python Software Foundation. 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373B48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Documentación oficial del lenguaje Python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757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Sedgewick, R. &amp; Wayne, K.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Algorithms in Python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Implementaciones prácticas de algoritmos clásicos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9378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Estas fuentes proporcionan la base teórica y práctica necesaria para comprender completamente los algoritmos de búsqueda y su implementación eficiente en Python.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7474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investigación continua en este campo sigue generando nuevas optimizaciones y aplicaciones innovadoras de estos principios fundamentales.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256" y="1193721"/>
            <a:ext cx="7454860" cy="637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Funcionamiento del Algoritmo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56" y="2137648"/>
            <a:ext cx="1020485" cy="12245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0850" y="2341721"/>
            <a:ext cx="382428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Comparar con Elemento Medio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040850" y="2782967"/>
            <a:ext cx="638889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 compara el objetivo con el valor en la posición central de la lista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256" y="3362206"/>
            <a:ext cx="1020485" cy="12245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0850" y="3566279"/>
            <a:ext cx="272331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Verificar Coincidencia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040850" y="4007525"/>
            <a:ext cx="638889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 el valor medio es igual al objetivo, se retorna el índice encontrado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256" y="4586764"/>
            <a:ext cx="1020485" cy="12245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0850" y="4790837"/>
            <a:ext cx="320837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Buscar en Mitad Izquierda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040850" y="5232083"/>
            <a:ext cx="638889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 el objetivo es menor, se continúa la búsqueda en la mitad izquierda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256" y="5811322"/>
            <a:ext cx="1020485" cy="122455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40850" y="6015395"/>
            <a:ext cx="310860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Buscar en Mitad Derecha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2040850" y="6456640"/>
            <a:ext cx="638889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 el objetivo es mayor, se busca en la mitad derecha de la lista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792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155" y="2902625"/>
            <a:ext cx="6637139" cy="594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Complejidad Computacional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6155" y="3878104"/>
            <a:ext cx="6506289" cy="628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O(1)</a:t>
            </a:r>
            <a:endParaRPr lang="en-US" sz="4900" dirty="0"/>
          </a:p>
        </p:txBody>
      </p:sp>
      <p:sp>
        <p:nvSpPr>
          <p:cNvPr id="5" name="Text 2"/>
          <p:cNvSpPr/>
          <p:nvPr/>
        </p:nvSpPr>
        <p:spPr>
          <a:xfrm>
            <a:off x="2729627" y="4744045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Mejor Caso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66155" y="5155525"/>
            <a:ext cx="650628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Cuando el elemento se encuentra en la primera comparación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457956" y="3878104"/>
            <a:ext cx="6506289" cy="628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O(log n)</a:t>
            </a:r>
            <a:endParaRPr lang="en-US" sz="4900" dirty="0"/>
          </a:p>
        </p:txBody>
      </p:sp>
      <p:sp>
        <p:nvSpPr>
          <p:cNvPr id="8" name="Text 5"/>
          <p:cNvSpPr/>
          <p:nvPr/>
        </p:nvSpPr>
        <p:spPr>
          <a:xfrm>
            <a:off x="9521428" y="4744045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Peor Caso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457956" y="5155525"/>
            <a:ext cx="650628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Complejidad logarítmica en el tiempo de ejecución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66155" y="6126242"/>
            <a:ext cx="6506289" cy="628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O(1)</a:t>
            </a:r>
            <a:endParaRPr lang="en-US" sz="4900" dirty="0"/>
          </a:p>
        </p:txBody>
      </p:sp>
      <p:sp>
        <p:nvSpPr>
          <p:cNvPr id="11" name="Text 8"/>
          <p:cNvSpPr/>
          <p:nvPr/>
        </p:nvSpPr>
        <p:spPr>
          <a:xfrm>
            <a:off x="2729627" y="6992183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Espacio Iterativo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66155" y="7403663"/>
            <a:ext cx="650628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Uso constante de memoria en la versión iterativa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7457956" y="6126242"/>
            <a:ext cx="6506289" cy="628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O(log n)</a:t>
            </a:r>
            <a:endParaRPr lang="en-US" sz="4900" dirty="0"/>
          </a:p>
        </p:txBody>
      </p:sp>
      <p:sp>
        <p:nvSpPr>
          <p:cNvPr id="14" name="Text 11"/>
          <p:cNvSpPr/>
          <p:nvPr/>
        </p:nvSpPr>
        <p:spPr>
          <a:xfrm>
            <a:off x="9521428" y="6992183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Espacio Recursivo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7457956" y="7403663"/>
            <a:ext cx="650628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Uso logarítmico por el stack de llamadas recursivas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8270" y="527804"/>
            <a:ext cx="6081355" cy="599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Metodología de Desarrollo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158270" y="1415534"/>
            <a:ext cx="7800261" cy="1428155"/>
          </a:xfrm>
          <a:prstGeom prst="roundRect">
            <a:avLst>
              <a:gd name="adj" fmla="val 5646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57818" y="1615083"/>
            <a:ext cx="2493407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Implementación Dual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57818" y="2030016"/>
            <a:ext cx="7401163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 desarrollaron dos versiones del algoritmo: una iterativa y otra recursiva para comparar enfoques y rendimiento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58270" y="3035618"/>
            <a:ext cx="7800261" cy="1428155"/>
          </a:xfrm>
          <a:prstGeom prst="roundRect">
            <a:avLst>
              <a:gd name="adj" fmla="val 5646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57818" y="3235166"/>
            <a:ext cx="2453640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Pruebas Exhaustivas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57818" y="3650099"/>
            <a:ext cx="7401163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 realizaron pruebas con listas ordenadas de distintos tamaños para evaluar el comportamiento del algoritmo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58270" y="4655701"/>
            <a:ext cx="7800261" cy="1428155"/>
          </a:xfrm>
          <a:prstGeom prst="roundRect">
            <a:avLst>
              <a:gd name="adj" fmla="val 5646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57818" y="4855250"/>
            <a:ext cx="3470077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Comparación de Rendimiento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357818" y="5270182"/>
            <a:ext cx="7401163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 comparó su eficiencia con el algoritmo de búsqueda lineal en diferentes escenarios de uso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58270" y="6275784"/>
            <a:ext cx="7800261" cy="1428155"/>
          </a:xfrm>
          <a:prstGeom prst="roundRect">
            <a:avLst>
              <a:gd name="adj" fmla="val 5646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57818" y="6475333"/>
            <a:ext cx="2506861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Entorno de Desarrollo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357818" y="6890266"/>
            <a:ext cx="7401163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 utilizó Python 3.x para todos los desarrollos, aprovechando sus características modernas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225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6261" y="2468880"/>
            <a:ext cx="4923473" cy="505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Implementación Iterativa</a:t>
            </a:r>
            <a:endParaRPr lang="en-US" sz="3150" dirty="0"/>
          </a:p>
        </p:txBody>
      </p:sp>
      <p:sp>
        <p:nvSpPr>
          <p:cNvPr id="4" name="Shape 1"/>
          <p:cNvSpPr/>
          <p:nvPr/>
        </p:nvSpPr>
        <p:spPr>
          <a:xfrm>
            <a:off x="566261" y="3217069"/>
            <a:ext cx="13497877" cy="4125278"/>
          </a:xfrm>
          <a:prstGeom prst="roundRect">
            <a:avLst>
              <a:gd name="adj" fmla="val 1647"/>
            </a:avLst>
          </a:prstGeom>
          <a:solidFill>
            <a:srgbClr val="E2E4E9"/>
          </a:solidFill>
          <a:ln/>
        </p:spPr>
      </p:sp>
      <p:sp>
        <p:nvSpPr>
          <p:cNvPr id="5" name="Shape 2"/>
          <p:cNvSpPr/>
          <p:nvPr/>
        </p:nvSpPr>
        <p:spPr>
          <a:xfrm>
            <a:off x="558284" y="3217069"/>
            <a:ext cx="13513832" cy="4125278"/>
          </a:xfrm>
          <a:prstGeom prst="roundRect">
            <a:avLst>
              <a:gd name="adj" fmla="val 588"/>
            </a:avLst>
          </a:prstGeom>
          <a:solidFill>
            <a:srgbClr val="E2E4E9"/>
          </a:solidFill>
          <a:ln/>
        </p:spPr>
      </p:sp>
      <p:sp>
        <p:nvSpPr>
          <p:cNvPr id="6" name="Text 3"/>
          <p:cNvSpPr/>
          <p:nvPr/>
        </p:nvSpPr>
        <p:spPr>
          <a:xfrm>
            <a:off x="719971" y="3338393"/>
            <a:ext cx="13190458" cy="3882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busqueda_binaria_iterativa(lista, objetivo):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inicio = 0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fin = len(lista) - 1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while inicio &lt;= fin: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medio = (inicio + fin) // 2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if lista[medio] == objetivo: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return medio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elif lista[medio] &lt; objetivo: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inicio = medio + 1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else: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fin = medio - 1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250" dirty="0"/>
          </a:p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-1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66261" y="7524274"/>
            <a:ext cx="13497877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versión iterativa utiliza un bucle while para reducir progresivamente el espacio de búsqueda. Esta implementación es eficiente en memoria y fácil de entender.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115" y="743069"/>
            <a:ext cx="7679769" cy="1307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Ventajas de la Versión Iterativa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115" y="2364343"/>
            <a:ext cx="522923" cy="52292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2115" y="3096458"/>
            <a:ext cx="2385536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Eficiencia de Memoria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32115" y="3875603"/>
            <a:ext cx="2385536" cy="1004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Utiliza espacio constante O(1), sin overhead del stack de llamadas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113" y="2364343"/>
            <a:ext cx="522923" cy="52292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379113" y="3096458"/>
            <a:ext cx="2385655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Rendimiento Óptimo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3379113" y="3875603"/>
            <a:ext cx="2385655" cy="1004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Evita el costo adicional de las llamadas recursivas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6229" y="2364343"/>
            <a:ext cx="522923" cy="52292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26229" y="3096458"/>
            <a:ext cx="238565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Simplicidad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026229" y="3548777"/>
            <a:ext cx="2385655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Código directo y fácil de debuggear paso a paso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115" y="5298043"/>
            <a:ext cx="522923" cy="52292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32115" y="6030158"/>
            <a:ext cx="2385536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Estabilidad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32115" y="6482477"/>
            <a:ext cx="2385536" cy="1004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 hay riesgo de stack overflow en listas muy grandes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732" y="623054"/>
            <a:ext cx="6563797" cy="633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Implementación Recursiva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09732" y="1560790"/>
            <a:ext cx="7724537" cy="5168979"/>
          </a:xfrm>
          <a:prstGeom prst="roundRect">
            <a:avLst>
              <a:gd name="adj" fmla="val 1648"/>
            </a:avLst>
          </a:prstGeom>
          <a:solidFill>
            <a:srgbClr val="E2E4E9"/>
          </a:solidFill>
          <a:ln/>
        </p:spPr>
      </p:sp>
      <p:sp>
        <p:nvSpPr>
          <p:cNvPr id="5" name="Shape 2"/>
          <p:cNvSpPr/>
          <p:nvPr/>
        </p:nvSpPr>
        <p:spPr>
          <a:xfrm>
            <a:off x="699611" y="1560790"/>
            <a:ext cx="7744777" cy="5168979"/>
          </a:xfrm>
          <a:prstGeom prst="roundRect">
            <a:avLst>
              <a:gd name="adj" fmla="val 589"/>
            </a:avLst>
          </a:prstGeom>
          <a:solidFill>
            <a:srgbClr val="E2E4E9"/>
          </a:solidFill>
          <a:ln/>
        </p:spPr>
      </p:sp>
      <p:sp>
        <p:nvSpPr>
          <p:cNvPr id="6" name="Text 3"/>
          <p:cNvSpPr/>
          <p:nvPr/>
        </p:nvSpPr>
        <p:spPr>
          <a:xfrm>
            <a:off x="902375" y="1712833"/>
            <a:ext cx="7339251" cy="486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busqueda_binaria_recursiva(lista, objetivo, inicio=0, fin=None):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fin is None: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fin = len(lista) - 1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inicio &gt; fin: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-1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medio = (inicio + fin) // 2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lista[medio] == objetivo: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medio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elif lista[medio] &lt; objetivo: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busqueda_binaria_recursiva(lista, objetivo, medio + 1, fin)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else: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highlight>
                  <a:srgbClr val="E2E4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busqueda_binaria_recursiva(lista, objetivo, inicio, medio - 1)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09732" y="6957893"/>
            <a:ext cx="7724537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versión recursiva demuestra la elegancia matemática del algoritmo, donde cada llamada resuelve un subproblema más pequeño.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2025-05-23T16:40:10Z</dcterms:created>
  <dcterms:modified xsi:type="dcterms:W3CDTF">2025-05-23T16:40:10Z</dcterms:modified>
</cp:coreProperties>
</file>